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85" r:id="rId3"/>
    <p:sldId id="284" r:id="rId4"/>
    <p:sldId id="257" r:id="rId5"/>
    <p:sldId id="287" r:id="rId6"/>
    <p:sldId id="267" r:id="rId7"/>
    <p:sldId id="259" r:id="rId8"/>
    <p:sldId id="264" r:id="rId9"/>
    <p:sldId id="265" r:id="rId10"/>
    <p:sldId id="260" r:id="rId11"/>
    <p:sldId id="261" r:id="rId12"/>
    <p:sldId id="288" r:id="rId13"/>
    <p:sldId id="289" r:id="rId14"/>
    <p:sldId id="270" r:id="rId15"/>
    <p:sldId id="271" r:id="rId16"/>
    <p:sldId id="283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6" r:id="rId27"/>
    <p:sldId id="263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A3882-0343-4806-8DEB-C7490388FD7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C6AD3-5812-491E-92C5-5B7FB6065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1958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9257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7436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4044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0736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67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802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0941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6264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9889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55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7E888-2180-4F2A-8D00-2B466AF748AD}" type="datetimeFigureOut">
              <a:rPr lang="es-419" smtClean="0"/>
              <a:t>7/5/2025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7ED10B-39F5-4D57-BCF4-027B092D74BD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130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b.mx/seneam/articulos/sistema-de-radar" TargetMode="External"/><Relationship Id="rId2" Type="http://schemas.openxmlformats.org/officeDocument/2006/relationships/hyperlink" Target="https://www-bayalarm-com.translate.goog/blog/how-do-motion-sensors-work-a-guide/?_x_tr_sl=en&amp;_x_tr_tl=es&amp;_x_tr_hl=es&amp;_x_tr_pto=sge#:~:text=Active%20ultrasonic%20sensors%20emit%20ultrasonic,pulse%20and%20receives%20the%20ech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hub.arduino.cc/nimishac/ultrasonic-radar-with-arduino-19baa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B62E-6E5B-2976-985F-E83FD7CEF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Ultrasonic Sensor-Based Radar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9DB8C-1FE8-A7E2-1039-983BDEFC5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s-419" sz="2000"/>
              <a:t>Jean Carlos González López</a:t>
            </a:r>
          </a:p>
          <a:p>
            <a:pPr algn="l"/>
            <a:r>
              <a:rPr lang="es-419" sz="2000"/>
              <a:t>Jean A. Miranda Vargas</a:t>
            </a:r>
          </a:p>
          <a:p>
            <a:pPr algn="l"/>
            <a:r>
              <a:rPr lang="es-419" sz="2000"/>
              <a:t>ELEN-442 and ELEN-447</a:t>
            </a:r>
          </a:p>
          <a:p>
            <a:pPr algn="l"/>
            <a:r>
              <a:rPr lang="es-419" sz="2000"/>
              <a:t>Prof. Daniel E. Mera Romo</a:t>
            </a:r>
          </a:p>
        </p:txBody>
      </p:sp>
      <p:pic>
        <p:nvPicPr>
          <p:cNvPr id="5" name="Picture 4" descr="A close up of a screen&#10;&#10;AI-generated content may be incorrect.">
            <a:extLst>
              <a:ext uri="{FF2B5EF4-FFF2-40B4-BE49-F238E27FC236}">
                <a16:creationId xmlns:a16="http://schemas.microsoft.com/office/drawing/2014/main" id="{A1692267-56B4-3A97-2D9C-68279274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70" r="260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4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DC96-AED5-E48A-E5EF-1136472E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496290"/>
            <a:ext cx="2544680" cy="561109"/>
          </a:xfrm>
        </p:spPr>
        <p:txBody>
          <a:bodyPr/>
          <a:lstStyle/>
          <a:p>
            <a:r>
              <a:rPr lang="en-US" dirty="0"/>
              <a:t>Circuit Design</a:t>
            </a:r>
          </a:p>
        </p:txBody>
      </p:sp>
      <p:pic>
        <p:nvPicPr>
          <p:cNvPr id="5" name="Picture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5E9E1F8-88D2-A2E6-C9AC-235C3D2C93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729" r="19729"/>
          <a:stretch>
            <a:fillRect/>
          </a:stretch>
        </p:blipFill>
        <p:spPr>
          <a:xfrm>
            <a:off x="5136801" y="977632"/>
            <a:ext cx="6209068" cy="490273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B4943-4906-5460-E88A-EB2110B1C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5014" y="2057399"/>
            <a:ext cx="4297012" cy="41177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sensor is mounted on top of the micro-servo motor.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placement for the ultrasonic sensor and servo motor was determined during project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simulation, both components functioned as intended.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Tinkercad warned us that connecting TRIG directly to the Arduino could cause damage, so we added a resistor of 1K</a:t>
            </a:r>
            <a:r>
              <a:rPr lang="el-GR" dirty="0"/>
              <a:t>Ω,</a:t>
            </a:r>
            <a:r>
              <a:rPr lang="en-US" dirty="0"/>
              <a:t> and it resolved the issue, ensuring safe operation.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C78C79-282D-8005-98B8-D3DCE2C0A654}"/>
              </a:ext>
            </a:extLst>
          </p:cNvPr>
          <p:cNvSpPr txBox="1">
            <a:spLocks/>
          </p:cNvSpPr>
          <p:nvPr/>
        </p:nvSpPr>
        <p:spPr>
          <a:xfrm>
            <a:off x="6667015" y="5832320"/>
            <a:ext cx="3148640" cy="34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2: Circuit Design in Tinkercad.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ACB3B-F902-B5B9-9D15-3DD3148DF6AE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8193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AE2BF2A8-8289-CB40-568B-EC48B9CA0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535" y="97203"/>
            <a:ext cx="2360930" cy="6440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#include&lt;Servo.h&gt;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#define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trigPin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8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#define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echoPin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9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long duration;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int distance 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Servo myservo;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int calculateDistance()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{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digitalWrite(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trigPin,LOW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delayMicroseconds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(2);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digitalWrite(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trigPin,HIGH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delayMicroseconds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(10);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digitalWrite(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trigPin,LOW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duration =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pulseIn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echoPin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, HIGH);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distance = duration*0.034/2;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return distance;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}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void setup()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{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pinMode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trigPin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, OUTPUT);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pinMode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echoPin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, INPUT);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myservo.attach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(11);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Serial.begin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(9600);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}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void loop()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{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int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for 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=15;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&lt;=165;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++)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{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myservo.write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delay(15);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calculateDistance();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(",");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(distance);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(".");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}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for(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=165;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&gt;=15;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--)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{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myservo.write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delay(15);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calculateDistance();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i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(",");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(distance);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75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Serial.print</a:t>
            </a: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(".");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}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/>
            <a:r>
              <a:rPr lang="en-US" sz="75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}</a:t>
            </a:r>
            <a:endParaRPr lang="en-US" sz="7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9D70DF-75D1-3791-0EFC-456B6946FBA7}"/>
              </a:ext>
            </a:extLst>
          </p:cNvPr>
          <p:cNvSpPr txBox="1">
            <a:spLocks/>
          </p:cNvSpPr>
          <p:nvPr/>
        </p:nvSpPr>
        <p:spPr>
          <a:xfrm>
            <a:off x="168643" y="3025190"/>
            <a:ext cx="4698031" cy="8076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Circuit Design Code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23B7AF-E0BF-09F9-6C63-F84EA245F86A}"/>
              </a:ext>
            </a:extLst>
          </p:cNvPr>
          <p:cNvSpPr txBox="1">
            <a:spLocks/>
          </p:cNvSpPr>
          <p:nvPr/>
        </p:nvSpPr>
        <p:spPr>
          <a:xfrm>
            <a:off x="5253979" y="6537428"/>
            <a:ext cx="1684042" cy="223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Figure 3: Simulation Code.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A36C7-ED7D-209F-A2AF-56489E616D6E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7267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01E9-EA30-B228-DFCB-EC0CAB3CD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1B22BC-DEB0-B692-04AD-B9FBB8A3137D}"/>
              </a:ext>
            </a:extLst>
          </p:cNvPr>
          <p:cNvSpPr txBox="1">
            <a:spLocks/>
          </p:cNvSpPr>
          <p:nvPr/>
        </p:nvSpPr>
        <p:spPr>
          <a:xfrm>
            <a:off x="4292190" y="351791"/>
            <a:ext cx="3607620" cy="688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8F92E-857C-129C-6B73-69D5B8A8B8D8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E62C17-7BCC-FB4F-8D4C-76358B4CD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2586"/>
              </p:ext>
            </p:extLst>
          </p:nvPr>
        </p:nvGraphicFramePr>
        <p:xfrm>
          <a:off x="2032000" y="1417681"/>
          <a:ext cx="8128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15839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1869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Consumption (Watts)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8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8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HC-SR04 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6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SG90 Servo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6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2.365W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5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783272-8A70-602A-21B0-FFD3F74BCA44}"/>
              </a:ext>
            </a:extLst>
          </p:cNvPr>
          <p:cNvSpPr txBox="1"/>
          <p:nvPr/>
        </p:nvSpPr>
        <p:spPr>
          <a:xfrm>
            <a:off x="1579418" y="3847605"/>
            <a:ext cx="883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We conducted a power analysis of how many watts our system would use, and we concluded that the total wattage of the system is 2.365W.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Our system uses very few components of low cost and low power consumption, thus making our radar system efficient.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37CE17-93FB-1AAC-033B-D5A4685B269C}"/>
              </a:ext>
            </a:extLst>
          </p:cNvPr>
          <p:cNvSpPr txBox="1">
            <a:spLocks/>
          </p:cNvSpPr>
          <p:nvPr/>
        </p:nvSpPr>
        <p:spPr>
          <a:xfrm>
            <a:off x="4733521" y="3270070"/>
            <a:ext cx="2724957" cy="2878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4: Power Analysis Table</a:t>
            </a:r>
          </a:p>
        </p:txBody>
      </p:sp>
    </p:spTree>
    <p:extLst>
      <p:ext uri="{BB962C8B-B14F-4D97-AF65-F5344CB8AC3E}">
        <p14:creationId xmlns:p14="http://schemas.microsoft.com/office/powerpoint/2010/main" val="382608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31FD1-EEAC-1F6F-471A-915DB003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4E554DA-9BA4-9E2C-3746-1E83695AE43F}"/>
              </a:ext>
            </a:extLst>
          </p:cNvPr>
          <p:cNvSpPr txBox="1">
            <a:spLocks/>
          </p:cNvSpPr>
          <p:nvPr/>
        </p:nvSpPr>
        <p:spPr>
          <a:xfrm>
            <a:off x="3917890" y="226148"/>
            <a:ext cx="4356220" cy="7196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Component Costs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65012-61C4-498B-41F4-E076819C4A19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0446F-2A83-F80E-7C43-956C7EE65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27339"/>
              </p:ext>
            </p:extLst>
          </p:nvPr>
        </p:nvGraphicFramePr>
        <p:xfrm>
          <a:off x="838200" y="1132451"/>
          <a:ext cx="10515600" cy="2865120"/>
        </p:xfrm>
        <a:graphic>
          <a:graphicData uri="http://schemas.openxmlformats.org/drawingml/2006/table">
            <a:tbl>
              <a:tblPr firstRow="1" bandRow="1"/>
              <a:tblGrid>
                <a:gridCol w="5257800">
                  <a:extLst>
                    <a:ext uri="{9D8B030D-6E8A-4147-A177-3AD203B41FA5}">
                      <a16:colId xmlns:a16="http://schemas.microsoft.com/office/drawing/2014/main" val="39119117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1906629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Components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381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Cost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381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16211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Arduino Uno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381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$20 to $30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381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083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Servo Motor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20000"/>
                      </a:sc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$6.99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20000"/>
                      </a:sc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819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Breadboard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$6.99 to $7.99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2570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Zip Ties and Double-Sided Tape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20000"/>
                      </a:sc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$13.21 (for a bag of 88 zip ties)</a:t>
                      </a:r>
                    </a:p>
                    <a:p>
                      <a:r>
                        <a:rPr lang="en-US" noProof="0" dirty="0"/>
                        <a:t>$7.48 (for the double-sided tape)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20000"/>
                      </a:sc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3948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Ultrasonic Sensor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r>
                        <a:rPr lang="en-US" noProof="0" dirty="0"/>
                        <a:t>$7.99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7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Total Cost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$73.66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rgbClr r="0" g="0" b="0">
                        <a:tint val="40000"/>
                      </a:sc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99670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B922BAC-638C-1F2F-14A7-8568EF636554}"/>
              </a:ext>
            </a:extLst>
          </p:cNvPr>
          <p:cNvSpPr txBox="1">
            <a:spLocks/>
          </p:cNvSpPr>
          <p:nvPr/>
        </p:nvSpPr>
        <p:spPr>
          <a:xfrm>
            <a:off x="4733521" y="3997571"/>
            <a:ext cx="2724957" cy="2878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5: Component Cost 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8CE2B-DFF8-AB02-BC5A-6F67895C1306}"/>
              </a:ext>
            </a:extLst>
          </p:cNvPr>
          <p:cNvSpPr txBox="1"/>
          <p:nvPr/>
        </p:nvSpPr>
        <p:spPr>
          <a:xfrm>
            <a:off x="1678378" y="4285432"/>
            <a:ext cx="8835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Afterwards we conducted a cost analysis of all the components that were used for our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system uses a small number of components making it relatively cheap.</a:t>
            </a:r>
          </a:p>
        </p:txBody>
      </p:sp>
    </p:spTree>
    <p:extLst>
      <p:ext uri="{BB962C8B-B14F-4D97-AF65-F5344CB8AC3E}">
        <p14:creationId xmlns:p14="http://schemas.microsoft.com/office/powerpoint/2010/main" val="54050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E38F8-6926-5EB0-3578-CAB7C51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Assembly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150CC-1E41-7012-078E-55DC84983A5A}"/>
              </a:ext>
            </a:extLst>
          </p:cNvPr>
          <p:cNvSpPr txBox="1"/>
          <p:nvPr/>
        </p:nvSpPr>
        <p:spPr>
          <a:xfrm>
            <a:off x="1966912" y="5645150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37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8BAF-DED6-022F-993A-D14C2653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80" y="702636"/>
            <a:ext cx="3487907" cy="682310"/>
          </a:xfrm>
        </p:spPr>
        <p:txBody>
          <a:bodyPr/>
          <a:lstStyle/>
          <a:p>
            <a:r>
              <a:rPr lang="en-US" dirty="0"/>
              <a:t>Servo Motor Testing</a:t>
            </a:r>
          </a:p>
        </p:txBody>
      </p:sp>
      <p:pic>
        <p:nvPicPr>
          <p:cNvPr id="6" name="Picture Placeholder 5" descr="A black and red electrical equipment&#10;&#10;AI-generated content may be incorrect.">
            <a:extLst>
              <a:ext uri="{FF2B5EF4-FFF2-40B4-BE49-F238E27FC236}">
                <a16:creationId xmlns:a16="http://schemas.microsoft.com/office/drawing/2014/main" id="{2FA68B9F-F165-E516-5FD1-88616AF980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2" b="27792"/>
          <a:stretch>
            <a:fillRect/>
          </a:stretch>
        </p:blipFill>
        <p:spPr bwMode="auto">
          <a:xfrm>
            <a:off x="7070769" y="1358227"/>
            <a:ext cx="4877509" cy="38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AD273-E5EA-61F9-A416-47715CC50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980" y="1461934"/>
            <a:ext cx="3774093" cy="3422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began the assembly process by testing the jumper wires and the micro-servo motor.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kits sometimes include faulty equipment – especially jumpers and servo motors.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ensured the motor spun as expected for radar scanning.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verified jumper wire integrity using a multimeter.</a:t>
            </a:r>
          </a:p>
        </p:txBody>
      </p:sp>
      <p:pic>
        <p:nvPicPr>
          <p:cNvPr id="7" name="Picture 6" descr="A black digital multimeter with a screen&#10;&#10;AI-generated content may be incorrect.">
            <a:extLst>
              <a:ext uri="{FF2B5EF4-FFF2-40B4-BE49-F238E27FC236}">
                <a16:creationId xmlns:a16="http://schemas.microsoft.com/office/drawing/2014/main" id="{E6E87140-0A30-840D-280D-0194C6055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57" y="1235153"/>
            <a:ext cx="2467449" cy="438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B5369E5-799F-C651-6F0E-6548696113DC}"/>
              </a:ext>
            </a:extLst>
          </p:cNvPr>
          <p:cNvSpPr txBox="1">
            <a:spLocks/>
          </p:cNvSpPr>
          <p:nvPr/>
        </p:nvSpPr>
        <p:spPr>
          <a:xfrm>
            <a:off x="4359200" y="5622846"/>
            <a:ext cx="2344362" cy="34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6: Multimeter Used.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B526DF-F207-11A8-0B89-00B2C6605EE3}"/>
              </a:ext>
            </a:extLst>
          </p:cNvPr>
          <p:cNvSpPr txBox="1">
            <a:spLocks/>
          </p:cNvSpPr>
          <p:nvPr/>
        </p:nvSpPr>
        <p:spPr>
          <a:xfrm>
            <a:off x="8204720" y="5184677"/>
            <a:ext cx="2609608" cy="34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7: Jumper Wire Testing.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9A89B-39D7-65BE-D563-BEEDB5CAF001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0336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C2C0E-7BB5-62CF-DB69-F56EECB4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91" y="941412"/>
            <a:ext cx="3928617" cy="4975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34D4E-116E-60E4-C9E0-A010359E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06" y="1157844"/>
            <a:ext cx="6062593" cy="45423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C360D1-236B-02B8-56A6-9E039FD9E91C}"/>
              </a:ext>
            </a:extLst>
          </p:cNvPr>
          <p:cNvSpPr txBox="1">
            <a:spLocks/>
          </p:cNvSpPr>
          <p:nvPr/>
        </p:nvSpPr>
        <p:spPr>
          <a:xfrm>
            <a:off x="1807268" y="5867221"/>
            <a:ext cx="3148640" cy="34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8: Testing Servo Motor.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84469F-C504-D2D7-E98D-D3A3E2977479}"/>
              </a:ext>
            </a:extLst>
          </p:cNvPr>
          <p:cNvSpPr txBox="1">
            <a:spLocks/>
          </p:cNvSpPr>
          <p:nvPr/>
        </p:nvSpPr>
        <p:spPr>
          <a:xfrm>
            <a:off x="7411826" y="5691169"/>
            <a:ext cx="2770151" cy="34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9: Servo Motor Spinning.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65817-873C-DE52-7FF0-0D29BEBA82BE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519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28E38345-54F2-1747-325E-5B1A256D4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206" y="300686"/>
            <a:ext cx="5431588" cy="45858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#include &lt;</a:t>
            </a:r>
            <a:r>
              <a:rPr lang="en-US" sz="140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Servo.h</a:t>
            </a: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&gt;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Servo </a:t>
            </a:r>
            <a:r>
              <a:rPr lang="en-US" sz="140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</a:t>
            </a: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void setup() {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</a:t>
            </a:r>
            <a:r>
              <a:rPr lang="en-US" sz="140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myServo.attach</a:t>
            </a: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(9);  // signal pin on D9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}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void loop() {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// Fast sweep from 0 to 180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for (int pos = 0; pos &lt;= 180; pos += 5) {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  </a:t>
            </a:r>
            <a:r>
              <a:rPr lang="en-US" sz="140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myServo.write</a:t>
            </a: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(pos);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  delay(5);  // faster motion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}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// Fast sweep from 180 to 0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for (int pos = 180; pos &gt;= 0; pos -= 5) {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  </a:t>
            </a:r>
            <a:r>
              <a:rPr lang="en-US" sz="1400" dirty="0" err="1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myServo.write</a:t>
            </a: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(pos);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  delay(5);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buNone/>
            </a:pPr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  }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/>
            <a:r>
              <a:rPr lang="en-US" sz="1400" dirty="0">
                <a:effectLst/>
                <a:latin typeface="Cascadia Code" panose="020B0609020000020004" pitchFamily="49" charset="0"/>
                <a:ea typeface="SimSun" panose="02010600030101010101" pitchFamily="2" charset="-122"/>
                <a:cs typeface="Cascadia Code" panose="020B0609020000020004" pitchFamily="49" charset="0"/>
              </a:rPr>
              <a:t>}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6D20CA-7FE3-670C-48DA-6D05DEC6881C}"/>
              </a:ext>
            </a:extLst>
          </p:cNvPr>
          <p:cNvSpPr txBox="1">
            <a:spLocks/>
          </p:cNvSpPr>
          <p:nvPr/>
        </p:nvSpPr>
        <p:spPr>
          <a:xfrm>
            <a:off x="3924876" y="4886557"/>
            <a:ext cx="4342248" cy="28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10: Code Used to Test Micro-Servo Functionality.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B667E-0355-C189-6B24-40F1C5252918}"/>
              </a:ext>
            </a:extLst>
          </p:cNvPr>
          <p:cNvSpPr txBox="1"/>
          <p:nvPr/>
        </p:nvSpPr>
        <p:spPr>
          <a:xfrm>
            <a:off x="1300635" y="5447470"/>
            <a:ext cx="9590730" cy="94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servo motor was programmed to rotate through a series of angles. The motor spun accurately, and we determined that it was working properly after we finished the testing.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5FE95-7F4F-9D37-3993-916C48F901B3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6586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6E8E-D131-E755-5183-DC214F86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9" y="502571"/>
            <a:ext cx="3006276" cy="49384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Sensor Mounting</a:t>
            </a:r>
          </a:p>
        </p:txBody>
      </p:sp>
      <p:pic>
        <p:nvPicPr>
          <p:cNvPr id="5" name="Picture Placeholder 4" descr="A hand holding a pair of eyes&#10;&#10;AI-generated content may be incorrect.">
            <a:extLst>
              <a:ext uri="{FF2B5EF4-FFF2-40B4-BE49-F238E27FC236}">
                <a16:creationId xmlns:a16="http://schemas.microsoft.com/office/drawing/2014/main" id="{ED1C00C1-EA62-3FE3-C292-082689CFF7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2" b="20402"/>
          <a:stretch>
            <a:fillRect/>
          </a:stretch>
        </p:blipFill>
        <p:spPr>
          <a:xfrm>
            <a:off x="4284303" y="1002938"/>
            <a:ext cx="3932237" cy="31049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B9DBB-B7D2-B2F5-6E58-7FBD9C187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9759" y="1185177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After testing the servo motor, we focused on mounting the ultrasonic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We attached the ultrasonic sensor on top of the servo motor secured with zip ties fastened to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We performed the same servo motor tests with the same code in Figure 10 to confirm that the sensor was securely mounted during operation.</a:t>
            </a:r>
          </a:p>
        </p:txBody>
      </p:sp>
      <p:pic>
        <p:nvPicPr>
          <p:cNvPr id="6" name="Picture 5" descr="A hand holding a small device&#10;&#10;AI-generated content may be incorrect.">
            <a:extLst>
              <a:ext uri="{FF2B5EF4-FFF2-40B4-BE49-F238E27FC236}">
                <a16:creationId xmlns:a16="http://schemas.microsoft.com/office/drawing/2014/main" id="{2EEFD635-B9D7-8846-F815-EA2F7D4DC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50" y="593802"/>
            <a:ext cx="2942048" cy="39232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2433CD-A1E8-413B-F6DE-B4AB72624AF3}"/>
              </a:ext>
            </a:extLst>
          </p:cNvPr>
          <p:cNvSpPr txBox="1">
            <a:spLocks/>
          </p:cNvSpPr>
          <p:nvPr/>
        </p:nvSpPr>
        <p:spPr>
          <a:xfrm>
            <a:off x="4171350" y="4107868"/>
            <a:ext cx="4158141" cy="28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noProof="0" dirty="0"/>
              <a:t>Figure 11: Ultrasonic Sensor Mounted to Servo Motor.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7ABEEE-1434-31E6-89CB-493DA530BFB6}"/>
              </a:ext>
            </a:extLst>
          </p:cNvPr>
          <p:cNvSpPr txBox="1">
            <a:spLocks/>
          </p:cNvSpPr>
          <p:nvPr/>
        </p:nvSpPr>
        <p:spPr>
          <a:xfrm>
            <a:off x="8479073" y="4517004"/>
            <a:ext cx="3418245" cy="28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noProof="0" dirty="0"/>
              <a:t>Figure 12: Servo Motor Spinning with Sensor Mounted.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6BF3F-9F1A-812E-CB7C-55F6FF50B869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2485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orking on a circuit board&#10;&#10;AI-generated content may be incorrect.">
            <a:extLst>
              <a:ext uri="{FF2B5EF4-FFF2-40B4-BE49-F238E27FC236}">
                <a16:creationId xmlns:a16="http://schemas.microsoft.com/office/drawing/2014/main" id="{63A8CECB-E52C-1BEE-0625-79CF01B2CA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23" y="485030"/>
            <a:ext cx="4415954" cy="588793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C916A-E1B5-9294-1A5E-4EE46C168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041" y="694435"/>
            <a:ext cx="2901574" cy="33768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then proceeded to mount the servo motor to the breadboard using double sided tape for stability.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the same tests as before to ensure proper rotation.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confirmed that the setup was secure and functional.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proceeded to wire the sensor to the Arduino.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524AB1-206A-1368-2D14-E1F9A9953B1A}"/>
              </a:ext>
            </a:extLst>
          </p:cNvPr>
          <p:cNvSpPr txBox="1">
            <a:spLocks/>
          </p:cNvSpPr>
          <p:nvPr/>
        </p:nvSpPr>
        <p:spPr>
          <a:xfrm>
            <a:off x="4695830" y="6303923"/>
            <a:ext cx="3418245" cy="28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Figure 13: Servo Motor Secured to Breadboard.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8CE33-E24B-C3B5-B45F-5E56BBA61BFD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1941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842E-0822-C040-7ECD-0C9B5D33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and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1713F-7CE0-F298-C0DD-D3285D5F61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Mission: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Create an ultrasonic sensor radar that allows us to see objects.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0409A-74C2-CD58-D648-6D4B4B377A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Vision: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Make what could possibly be a system used to evade obstacles.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00C29-E879-91DD-DD70-E7401452DBC0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797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5C9C-BEC9-D602-F42D-D153872D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3C127-B79A-0E22-D14E-65D1BCBB6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marR="0" indent="182880" algn="just">
              <a:buNone/>
            </a:pPr>
            <a:r>
              <a:rPr lang="en-US" sz="2000" dirty="0">
                <a:effectLst/>
                <a:ea typeface="SimSun" panose="02010600030101010101" pitchFamily="2" charset="-122"/>
              </a:rPr>
              <a:t>We wired the entire circuit and fully integrated all of the components</a:t>
            </a:r>
            <a:r>
              <a:rPr lang="en-US" sz="2000" dirty="0">
                <a:ea typeface="SimSun" panose="02010600030101010101" pitchFamily="2" charset="-122"/>
              </a:rPr>
              <a:t>:</a:t>
            </a:r>
            <a:endParaRPr lang="en-US" sz="2000" dirty="0">
              <a:effectLst/>
              <a:ea typeface="SimSun" panose="02010600030101010101" pitchFamily="2" charset="-122"/>
            </a:endParaRPr>
          </a:p>
          <a:p>
            <a:pPr marL="342900" marR="0" lvl="0" indent="-342900" algn="just">
              <a:buFont typeface="Symbol" panose="05050102010706020507" pitchFamily="18" charset="2"/>
              <a:buChar char=""/>
            </a:pPr>
            <a:r>
              <a:rPr lang="en-US" sz="2000" b="1" dirty="0">
                <a:effectLst/>
                <a:ea typeface="SimSun" panose="02010600030101010101" pitchFamily="2" charset="-122"/>
              </a:rPr>
              <a:t>Power Rails:</a:t>
            </a:r>
            <a:r>
              <a:rPr lang="en-US" sz="2000" dirty="0">
                <a:effectLst/>
                <a:ea typeface="SimSun" panose="02010600030101010101" pitchFamily="2" charset="-122"/>
              </a:rPr>
              <a:t> We connected a cable from the Arduino 5V </a:t>
            </a:r>
            <a:r>
              <a:rPr lang="en-US" sz="2000" b="1" dirty="0">
                <a:effectLst/>
                <a:ea typeface="SimSun" panose="02010600030101010101" pitchFamily="2" charset="-122"/>
              </a:rPr>
              <a:t>VCC</a:t>
            </a:r>
            <a:r>
              <a:rPr lang="en-US" sz="2000" dirty="0">
                <a:effectLst/>
                <a:ea typeface="SimSun" panose="02010600030101010101" pitchFamily="2" charset="-122"/>
              </a:rPr>
              <a:t> to the breadboards positive rail. A cable was also connected to the Arduinos </a:t>
            </a:r>
            <a:r>
              <a:rPr lang="en-US" sz="2000" b="1" dirty="0">
                <a:effectLst/>
                <a:ea typeface="SimSun" panose="02010600030101010101" pitchFamily="2" charset="-122"/>
              </a:rPr>
              <a:t>GND</a:t>
            </a:r>
            <a:r>
              <a:rPr lang="en-US" sz="2000" dirty="0">
                <a:effectLst/>
                <a:ea typeface="SimSun" panose="02010600030101010101" pitchFamily="2" charset="-122"/>
              </a:rPr>
              <a:t> and was connected to the negative rail on the breadboard.</a:t>
            </a: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Ultrasonic Sensor: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The ultrasonic sensor was wired in the following manner.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VCC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on the sensor was connected to the breadboards positive rail with a cable,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GND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was connected to the negative rail on the breadboard.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TRIG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from the sensor was connected with a cable to the Arduino’s digital pin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D2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through a 1KΩ resistor to limit current and to protect it. Finally,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ECHO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was connected with a cable to Arduino’s digital pin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D3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.</a:t>
            </a: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Micro Servo Motor (SG90):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The micro servo motor was connected in the following manner.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VCC (red)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was connected to the breadboards positive rail,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GND (brown)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was connected to the breadboards negative rail, finally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SIGNAL (orange)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 was connected to the Arduino’s digital pin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SimSun" panose="02010600030101010101" pitchFamily="2" charset="-122"/>
                <a:cs typeface="+mn-cs"/>
              </a:rPr>
              <a:t>D4.</a:t>
            </a:r>
            <a:endParaRPr lang="en-US" sz="2000" dirty="0">
              <a:effectLst/>
              <a:ea typeface="SimSun" panose="02010600030101010101" pitchFamily="2" charset="-122"/>
            </a:endParaRPr>
          </a:p>
          <a:p>
            <a:pPr marL="342900" marR="0" lvl="0" indent="-342900" algn="just">
              <a:buFont typeface="Symbol" panose="05050102010706020507" pitchFamily="18" charset="2"/>
              <a:buChar char=""/>
            </a:pPr>
            <a:endParaRPr lang="en-US" sz="2000" dirty="0">
              <a:effectLst/>
              <a:ea typeface="SimSu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7C8A7-0C19-D70F-6A68-9281BF74B5E9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814328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FB992-BA4B-20BE-D105-C4AB76B94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55" y="463582"/>
            <a:ext cx="4089410" cy="5452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EDA74A-D644-3990-0ED6-D56996CEA7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37" y="463582"/>
            <a:ext cx="4089410" cy="5453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6F2165-B9B9-5943-5DA5-07635B4DF67C}"/>
              </a:ext>
            </a:extLst>
          </p:cNvPr>
          <p:cNvSpPr txBox="1">
            <a:spLocks/>
          </p:cNvSpPr>
          <p:nvPr/>
        </p:nvSpPr>
        <p:spPr>
          <a:xfrm>
            <a:off x="2031481" y="5916128"/>
            <a:ext cx="2697521" cy="334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14: Circuit Fully Wired.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7EBD4-F955-A95D-63BD-AEC635E34D5D}"/>
              </a:ext>
            </a:extLst>
          </p:cNvPr>
          <p:cNvSpPr txBox="1">
            <a:spLocks/>
          </p:cNvSpPr>
          <p:nvPr/>
        </p:nvSpPr>
        <p:spPr>
          <a:xfrm>
            <a:off x="7462998" y="5916128"/>
            <a:ext cx="2697521" cy="334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15: Circuit Functioning.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8264D-E07F-93F5-3AB3-4715732BBECD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3966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1597CCA5-3365-E163-9613-6187935EF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41" y="-164"/>
            <a:ext cx="3991164" cy="66662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/**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Ultrasonic Radar with Servo Sweep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This sketch controls an HC-SR04 ultrasonic sensor mounted on a servo motor.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It performs a continuous 0°→180°→0° sweep, measures distance at each angle,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and sends “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angle,distance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.” strings over Serial for visualization.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Connections: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  -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(D2)   → HC‑SR04 Trig (with 1K Ω series resistor)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  -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echoPin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(D3)   → HC‑SR04 Echo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  - servo signal   → Servo signal line on D4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  - 5 V and GND    → common power/ground rails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*/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#include &lt;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Servo.h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&gt;            // Include Servo library for PWM control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// Pin definitions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#define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2              // Ultrasonic sensor trigger pin</a:t>
            </a:r>
          </a:p>
          <a:p>
            <a:pPr marL="0" marR="0" algn="l">
              <a:buNone/>
            </a:pPr>
            <a:r>
              <a:rPr lang="es-PR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#define </a:t>
            </a:r>
            <a:r>
              <a:rPr lang="es-PR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echoPin</a:t>
            </a:r>
            <a:r>
              <a:rPr lang="es-PR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3              // </a:t>
            </a:r>
            <a:r>
              <a:rPr lang="es-PR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Ultrasonic</a:t>
            </a:r>
            <a:r>
              <a:rPr lang="es-PR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sensor echo pin</a:t>
            </a:r>
            <a:endParaRPr lang="en-US" sz="480" dirty="0">
              <a:effectLst/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pPr marL="0" marR="0" algn="l">
              <a:buNone/>
            </a:pPr>
            <a:r>
              <a:rPr lang="es-PR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endParaRPr lang="en-US" sz="480" dirty="0">
              <a:effectLst/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// Variables for distance calculation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long duration;                 // Time (µs) for echo return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 distance;                  // Calculated distance in cm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Servo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myservo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;                 // Servo object for controlling the sweep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/**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calculateDistance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()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Sends a 10 µs pulse on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measures the time until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echoPin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goes HIGH,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 converts that duration into a distance (cm), and returns it.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*/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calculateDistance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() {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Ensure trigger is LOW for at least 2 µs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digitalWrite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LOW);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delayMicroseconds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(2);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Send a 10 µs HIGH pulse to trigger ultrasonic burst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digitalWrite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HIGH);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delayMicroseconds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(10);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digitalWrite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LOW);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Read the duration of the HIGH pulse on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echoPin</a:t>
            </a:r>
            <a:endParaRPr lang="en-US" sz="480" dirty="0">
              <a:effectLst/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duration =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pulseIn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echoPin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HIGH);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Convert time (µs) to distance (cm): sound speed ≈ 0.034 cm/µs, divide by 2 for round trip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distance = duration * 0.034 / 2;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return distance;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}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void setup() {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Configure sensor pins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pinMode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trigPin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OUTPUT);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pinMode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echoPin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, INPUT);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Attach servo to pin 4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myservo.attach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(4);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Begin serial output for Processing visualization (9600 baud)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Serial.begin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(9600);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}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void loop() {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--- Sweep from 0° to 180° ---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for (int pos = 0; pos &lt;= 180; pos += 5) {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myservo.write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(pos);        // Move servo to current angle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delay(30);                 // Short delay for smooth movement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calculateDistance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();       // Update `distance`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// Send formatted data: "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angle,distance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."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(pos);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(",");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(distance);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(".");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}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// --- Sweep from 180° back to 0° ---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for (int pos = 180; pos &gt;= 0; pos -= 5) {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myservo.write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(pos);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delay(30);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calculateDistance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(pos);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(",");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(distance);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  </a:t>
            </a:r>
            <a:r>
              <a:rPr lang="en-US" sz="480" dirty="0" err="1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Serial.print</a:t>
            </a: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(".");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 }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}</a:t>
            </a:r>
          </a:p>
          <a:p>
            <a:pPr marL="0" marR="0" algn="l">
              <a:buNone/>
            </a:pPr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  <a:p>
            <a:pPr marL="0" marR="0" algn="l"/>
            <a:r>
              <a:rPr lang="en-US" sz="48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2B7FE-7118-8DBB-943E-5E17BF56D638}"/>
              </a:ext>
            </a:extLst>
          </p:cNvPr>
          <p:cNvSpPr txBox="1"/>
          <p:nvPr/>
        </p:nvSpPr>
        <p:spPr>
          <a:xfrm>
            <a:off x="233515" y="2767280"/>
            <a:ext cx="3680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we finished wiring the entire circuit, we then proceeded to write the code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Arduino to work with the ultrasonic sensor and to work in conjunction with the servo motor.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78B495-60FE-82D4-3367-4910A0EF4AF9}"/>
              </a:ext>
            </a:extLst>
          </p:cNvPr>
          <p:cNvSpPr txBox="1">
            <a:spLocks/>
          </p:cNvSpPr>
          <p:nvPr/>
        </p:nvSpPr>
        <p:spPr>
          <a:xfrm>
            <a:off x="233515" y="132459"/>
            <a:ext cx="4764273" cy="23454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Code for Arduino, Ultrasonic Sensor, and Micro Servo Motor.</a:t>
            </a:r>
            <a:endParaRPr lang="en-US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4D6DA3-597C-71F2-DB7C-0AEF03AB592F}"/>
              </a:ext>
            </a:extLst>
          </p:cNvPr>
          <p:cNvSpPr txBox="1">
            <a:spLocks/>
          </p:cNvSpPr>
          <p:nvPr/>
        </p:nvSpPr>
        <p:spPr>
          <a:xfrm>
            <a:off x="6555780" y="6666046"/>
            <a:ext cx="1604086" cy="1919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Figure 16: Arduino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FF463-1F22-0BAD-9CBB-E9781CD86A6E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5858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9202B4-D1AB-1F80-A882-DC5B82F7E7FB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Processing IDE Code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35E8A7D-B1C0-4F98-785A-F57D3176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074820"/>
            <a:ext cx="5458968" cy="4708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70CE2-B8FF-B500-D959-8E351F0F3B9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Once the Arduino code was completed, we proceeded to edit the Processing IDE code in the radar reference project [3]. This code and software will allow us to display a radar matrix on the computer to physically view the radar in action.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9A5132-8649-84FE-235E-70EFF0932C94}"/>
              </a:ext>
            </a:extLst>
          </p:cNvPr>
          <p:cNvSpPr txBox="1">
            <a:spLocks/>
          </p:cNvSpPr>
          <p:nvPr/>
        </p:nvSpPr>
        <p:spPr>
          <a:xfrm>
            <a:off x="1780123" y="5709764"/>
            <a:ext cx="3160593" cy="3455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Figure 17: Processing IDE Code Overview.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1E06A-F5C8-A76A-B534-FA06966C17A4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0355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526E-A84B-4CA5-AFCB-E06240C7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33" y="625330"/>
            <a:ext cx="2117168" cy="72736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ADFC5F1-05E1-60D8-D6AB-09E130ACAE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r="2444"/>
          <a:stretch>
            <a:fillRect/>
          </a:stretch>
        </p:blipFill>
        <p:spPr>
          <a:xfrm>
            <a:off x="4654135" y="108155"/>
            <a:ext cx="4359018" cy="34419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09D3D-42E5-D747-4C8B-87137922B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867" y="1352694"/>
            <a:ext cx="3640271" cy="455949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the codes and circuit were completed, we deployed the Arduino code and Processing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Upon startup, the servo motor began a smooth 0 to 180 degree sweeping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senor emitted pulses and measured the distances.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readings were sent via Serial to the Processing sketch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IDE launched a full-screen radar interface with arcs and spokes.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green sweep line matched the servo movement; red blips appeared for nearby objects.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0D1F3-DF60-49E7-DDF3-E50F11703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6898"/>
            <a:ext cx="5403387" cy="30381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FA98CE-EE99-B358-7A89-8B645EBD970C}"/>
              </a:ext>
            </a:extLst>
          </p:cNvPr>
          <p:cNvSpPr txBox="1">
            <a:spLocks/>
          </p:cNvSpPr>
          <p:nvPr/>
        </p:nvSpPr>
        <p:spPr>
          <a:xfrm>
            <a:off x="9102303" y="1656356"/>
            <a:ext cx="2727829" cy="3455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Figure 18: Radar Interface Working.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718B92-1C46-B5D5-49DA-F4526B899A07}"/>
              </a:ext>
            </a:extLst>
          </p:cNvPr>
          <p:cNvSpPr txBox="1">
            <a:spLocks/>
          </p:cNvSpPr>
          <p:nvPr/>
        </p:nvSpPr>
        <p:spPr>
          <a:xfrm>
            <a:off x="4002138" y="5159788"/>
            <a:ext cx="2093862" cy="3455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Figure 19: Radar Interface.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30BC3-45F1-E4BE-944A-8C45376E2FD4}"/>
              </a:ext>
            </a:extLst>
          </p:cNvPr>
          <p:cNvSpPr txBox="1"/>
          <p:nvPr/>
        </p:nvSpPr>
        <p:spPr>
          <a:xfrm>
            <a:off x="11565906" y="6520400"/>
            <a:ext cx="6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7987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7F21A6D-F334-D063-39BE-5C8FC56803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 r="14417"/>
          <a:stretch>
            <a:fillRect/>
          </a:stretch>
        </p:blipFill>
        <p:spPr>
          <a:xfrm>
            <a:off x="7489123" y="1518443"/>
            <a:ext cx="4512244" cy="35629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0381F-0EB9-7453-00EC-67F9CEE86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0633" y="151844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We tested the system with various objects at different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The radar accurately detected object presence and distance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System performance was consistent and reliable throughout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The radars behavior closely resembled the scanning and display of a military radar.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0DA63-1BFA-5DC5-F98A-B5E15CCCC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33" y="1334323"/>
            <a:ext cx="2948360" cy="39311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F96D54-52D5-EB63-BA9E-3FFDFC90AA26}"/>
              </a:ext>
            </a:extLst>
          </p:cNvPr>
          <p:cNvSpPr txBox="1">
            <a:spLocks/>
          </p:cNvSpPr>
          <p:nvPr/>
        </p:nvSpPr>
        <p:spPr>
          <a:xfrm>
            <a:off x="4474328" y="5265470"/>
            <a:ext cx="2782570" cy="279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Figure 20: Object In Front of Sensor.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AD5C8B-731B-8698-9D2B-2593E425010B}"/>
              </a:ext>
            </a:extLst>
          </p:cNvPr>
          <p:cNvSpPr txBox="1">
            <a:spLocks/>
          </p:cNvSpPr>
          <p:nvPr/>
        </p:nvSpPr>
        <p:spPr>
          <a:xfrm>
            <a:off x="8114823" y="5090767"/>
            <a:ext cx="3260844" cy="279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Figure 21: Radar Interface Showing Object.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65495-8B11-396E-688A-3778B348540C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7596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238D9-DF1F-E412-70B1-41AB976F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37FAA0-41DF-DAF9-C981-9887BD87B0D5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Demonstration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007DE-82DD-FA97-6130-29A7F56B87A9}"/>
              </a:ext>
            </a:extLst>
          </p:cNvPr>
          <p:cNvSpPr txBox="1">
            <a:spLocks/>
          </p:cNvSpPr>
          <p:nvPr/>
        </p:nvSpPr>
        <p:spPr>
          <a:xfrm>
            <a:off x="6989336" y="6522223"/>
            <a:ext cx="3217082" cy="36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</a:t>
            </a:r>
            <a:r>
              <a:rPr lang="en-US" sz="1400" dirty="0">
                <a:latin typeface="+mn-lt"/>
                <a:ea typeface="+mn-ea"/>
                <a:cs typeface="+mn-cs"/>
              </a:rPr>
              <a:t>22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Circuit Video Demonstration.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ROJECT_VIDEO" descr="A computer mouse on a mouse pad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48C6F3BE-998D-C71A-B0CA-8E6A8B208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2364" y="31507"/>
            <a:ext cx="3651026" cy="6490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8FDF66-9CB3-69E4-12A1-CA6B4E14123F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8176163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38-5037-28D7-4C8B-0838069B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s-41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7942-F324-E6C9-59FF-106F4F85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In conclusion, we successfully built a radar system using low-cost components (HC-SR04 Sensor, SG90 Servo Motor, Arduino Uno).</a:t>
            </a:r>
          </a:p>
          <a:p>
            <a:r>
              <a:rPr lang="en-US" sz="2200" dirty="0"/>
              <a:t>All stages of development – from circuit design to visualization – functioned reliably and cohesively.</a:t>
            </a:r>
          </a:p>
          <a:p>
            <a:r>
              <a:rPr lang="en-US" sz="2200" dirty="0"/>
              <a:t>The Arduino efficiently managed servo movement and real-time distance calculations.</a:t>
            </a:r>
          </a:p>
          <a:p>
            <a:r>
              <a:rPr lang="en-US" sz="2200" dirty="0"/>
              <a:t>Processing IDE delivered smooth, real-time radar visualizations of detected objects.</a:t>
            </a:r>
          </a:p>
          <a:p>
            <a:r>
              <a:rPr lang="en-US" sz="2200" dirty="0"/>
              <a:t>Our results showed minimal error and consistent servo sweep pattern.</a:t>
            </a:r>
          </a:p>
          <a:p>
            <a:r>
              <a:rPr lang="en-US" sz="2200" dirty="0"/>
              <a:t>Tinkercad simulation ensured circuit reliability before physical setup.</a:t>
            </a:r>
          </a:p>
          <a:p>
            <a:r>
              <a:rPr lang="en-US" sz="2200" dirty="0"/>
              <a:t>Future improvements could include: extended sensor range, buzzer to simulate an alarm after object detection, wireless data transmission.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E7124-753F-5762-42A9-D0A566550563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87065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9932-B9E5-6FFC-D5C8-062B9DCD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511C8-33E8-1B89-9AB3-0FA1F624D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>
              <a:lnSpc>
                <a:spcPct val="95000"/>
              </a:lnSpc>
              <a:spcAft>
                <a:spcPts val="600"/>
              </a:spcAft>
              <a:buNone/>
              <a:tabLst>
                <a:tab pos="182880" algn="l"/>
              </a:tabLst>
            </a:pPr>
            <a:r>
              <a:rPr lang="x-none" sz="2800" spc="-5" dirty="0">
                <a:effectLst/>
                <a:ea typeface="SimSun" panose="02010600030101010101" pitchFamily="2" charset="-122"/>
              </a:rPr>
              <a:t>[1] Bay Alarm Company, “How Do Motion Sensors Work? A Guide,” Bay Alarm Blog. [Online]. Available: </a:t>
            </a:r>
            <a:r>
              <a:rPr lang="x-none" sz="2800" u="sng" spc="-5" dirty="0">
                <a:solidFill>
                  <a:srgbClr val="467886"/>
                </a:solidFill>
                <a:effectLst/>
                <a:ea typeface="SimSun" panose="02010600030101010101" pitchFamily="2" charset="-122"/>
                <a:hlinkClick r:id="rId2"/>
              </a:rPr>
              <a:t>https://www-bayalarm-com.translate.goog/blog/how-do-motion-sensors-work-a-guide/?_x_tr_sl=en&amp;_x_tr_tl=es&amp;_x_tr_hl=es&amp;_x_tr_pto=sge#:~:text=Active%20ultrasonic%20sensors%20emit%20ultrasonic,pulse%20and%20receives%20the%20echo</a:t>
            </a:r>
            <a:r>
              <a:rPr lang="x-none" sz="2800" spc="-5" dirty="0">
                <a:effectLst/>
                <a:ea typeface="SimSun" panose="02010600030101010101" pitchFamily="2" charset="-122"/>
              </a:rPr>
              <a:t>. [Accessed: April. 2025]. </a:t>
            </a:r>
            <a:endParaRPr lang="en-US" sz="2800" spc="-5" dirty="0">
              <a:effectLst/>
              <a:ea typeface="SimSun" panose="02010600030101010101" pitchFamily="2" charset="-122"/>
            </a:endParaRPr>
          </a:p>
          <a:p>
            <a:pPr marL="0" marR="0" indent="0" algn="l">
              <a:lnSpc>
                <a:spcPct val="95000"/>
              </a:lnSpc>
              <a:spcAft>
                <a:spcPts val="600"/>
              </a:spcAft>
              <a:buNone/>
              <a:tabLst>
                <a:tab pos="182880" algn="l"/>
              </a:tabLst>
            </a:pPr>
            <a:r>
              <a:rPr lang="x-none" sz="2800" spc="-5" dirty="0">
                <a:effectLst/>
                <a:ea typeface="SimSun" panose="02010600030101010101" pitchFamily="2" charset="-122"/>
              </a:rPr>
              <a:t>[2] Servicios a la Navegación en el Espacio Aéreo Mexicano, “Sistema de Radar,” Gobierno de México. [Online]. Available: </a:t>
            </a:r>
            <a:r>
              <a:rPr lang="x-none" sz="2800" u="sng" spc="-5" dirty="0">
                <a:solidFill>
                  <a:srgbClr val="467886"/>
                </a:solidFill>
                <a:effectLst/>
                <a:ea typeface="SimSun" panose="02010600030101010101" pitchFamily="2" charset="-122"/>
                <a:hlinkClick r:id="rId3"/>
              </a:rPr>
              <a:t>https://www.gob.mx/seneam/articulos/sistema-de-radar</a:t>
            </a:r>
            <a:r>
              <a:rPr lang="x-none" sz="2800" spc="-5" dirty="0">
                <a:effectLst/>
                <a:ea typeface="SimSun" panose="02010600030101010101" pitchFamily="2" charset="-122"/>
              </a:rPr>
              <a:t>. [Accessed: April. 2025].</a:t>
            </a:r>
            <a:endParaRPr lang="en-US" sz="2800" spc="-5" dirty="0">
              <a:effectLst/>
              <a:ea typeface="SimSun" panose="02010600030101010101" pitchFamily="2" charset="-122"/>
            </a:endParaRPr>
          </a:p>
          <a:p>
            <a:pPr marL="0" marR="0" indent="0" algn="l">
              <a:lnSpc>
                <a:spcPct val="95000"/>
              </a:lnSpc>
              <a:spcAft>
                <a:spcPts val="600"/>
              </a:spcAft>
              <a:buNone/>
              <a:tabLst>
                <a:tab pos="182880" algn="l"/>
              </a:tabLst>
            </a:pPr>
            <a:r>
              <a:rPr lang="x-none" sz="2800" spc="-5" dirty="0">
                <a:effectLst/>
                <a:ea typeface="SimSun" panose="02010600030101010101" pitchFamily="2" charset="-122"/>
              </a:rPr>
              <a:t>[3] N. Mishra, “Ultrasonic Radar with Arduino,” Arduino Project Hub. [Online]. Available: </a:t>
            </a:r>
            <a:r>
              <a:rPr lang="x-none" sz="2800" u="sng" spc="-5" dirty="0">
                <a:solidFill>
                  <a:srgbClr val="467886"/>
                </a:solidFill>
                <a:effectLst/>
                <a:ea typeface="SimSun" panose="02010600030101010101" pitchFamily="2" charset="-122"/>
                <a:hlinkClick r:id="rId4"/>
              </a:rPr>
              <a:t>https://projecthub.arduino.cc/nimishac/ultrasonic-radar-with-arduino-19baa3</a:t>
            </a:r>
            <a:r>
              <a:rPr lang="x-none" sz="2800" spc="-5" dirty="0">
                <a:effectLst/>
                <a:ea typeface="SimSun" panose="02010600030101010101" pitchFamily="2" charset="-122"/>
              </a:rPr>
              <a:t>. [Accessed: April. 2025].</a:t>
            </a:r>
            <a:endParaRPr lang="en-US" sz="2800" spc="-5" dirty="0">
              <a:effectLst/>
              <a:ea typeface="SimSu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1607B-3537-2323-5E6A-8D141E035FF5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911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463C-FA16-2857-2E2D-4BA62CC2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7FE0-F53B-C275-EE67-F2897EFE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Design, implement, and test an ultrasonic sensor-based radar system.</a:t>
            </a:r>
          </a:p>
          <a:p>
            <a:r>
              <a:rPr lang="en-US" dirty="0"/>
              <a:t>Based on a reference Arduino design [3], with additional prototyping in Tinkercad.</a:t>
            </a:r>
          </a:p>
          <a:p>
            <a:r>
              <a:rPr lang="en-US" dirty="0"/>
              <a:t>Utilized an HC-SR04 ultrasonic sensor and SG90 servo motor to simulate a radar by scanning and measuring object distances.</a:t>
            </a:r>
          </a:p>
          <a:p>
            <a:r>
              <a:rPr lang="en-US" dirty="0"/>
              <a:t>Results show accurate distance measurement and a solid foundation for future improvements.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7F4C-D2CA-47F3-1C5B-D4B77E84D186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213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E58-BED5-B923-E002-DBE8B375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8A3B-1841-2634-F522-CD5C7004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395857" cy="4492048"/>
          </a:xfrm>
        </p:spPr>
        <p:txBody>
          <a:bodyPr/>
          <a:lstStyle/>
          <a:p>
            <a:r>
              <a:rPr lang="en-US" dirty="0"/>
              <a:t>Goal: To develop a functional radar system using an ultrasonic sensor and a servo motor.</a:t>
            </a:r>
          </a:p>
          <a:p>
            <a:r>
              <a:rPr lang="en-US" dirty="0"/>
              <a:t>Real-world relevance: Radars are used widely in aviation, robotics, and other fields.</a:t>
            </a:r>
          </a:p>
          <a:p>
            <a:r>
              <a:rPr lang="en-US" dirty="0"/>
              <a:t>Our project uses a simplified model using readily available components.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144C3-EC51-E3C4-CBEC-460DF93D78C9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40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61BBA-F89D-C37B-7049-1F80B3A9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7158-B5D3-AC1D-3660-893A17B5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34" y="365125"/>
            <a:ext cx="4250331" cy="1325563"/>
          </a:xfrm>
        </p:spPr>
        <p:txBody>
          <a:bodyPr/>
          <a:lstStyle/>
          <a:p>
            <a:r>
              <a:rPr lang="en-US" dirty="0"/>
              <a:t>Project Flowchart</a:t>
            </a:r>
          </a:p>
        </p:txBody>
      </p:sp>
      <p:pic>
        <p:nvPicPr>
          <p:cNvPr id="6" name="Content Placeholder 5" descr="A diagram of a process&#10;&#10;AI-generated content may be incorrect.">
            <a:extLst>
              <a:ext uri="{FF2B5EF4-FFF2-40B4-BE49-F238E27FC236}">
                <a16:creationId xmlns:a16="http://schemas.microsoft.com/office/drawing/2014/main" id="{7409FE76-2AE8-FFC1-9176-FDE7977E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44" y="1690688"/>
            <a:ext cx="5306250" cy="44926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81947-BBE4-7137-268B-61A1B1621F75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1C0DC2-76B3-A41F-B579-9FBA62FD084E}"/>
              </a:ext>
            </a:extLst>
          </p:cNvPr>
          <p:cNvSpPr txBox="1">
            <a:spLocks/>
          </p:cNvSpPr>
          <p:nvPr/>
        </p:nvSpPr>
        <p:spPr>
          <a:xfrm>
            <a:off x="4766997" y="6175231"/>
            <a:ext cx="2538944" cy="34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Figure 1: Projects Flowchart.</a:t>
            </a:r>
          </a:p>
        </p:txBody>
      </p:sp>
    </p:spTree>
    <p:extLst>
      <p:ext uri="{BB962C8B-B14F-4D97-AF65-F5344CB8AC3E}">
        <p14:creationId xmlns:p14="http://schemas.microsoft.com/office/powerpoint/2010/main" val="35156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FEB5D-EEC6-4BCC-AB77-0F129E920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Description, Methodology and Usability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BF25F-8C30-B981-4550-4CF3C5A2D7ED}"/>
              </a:ext>
            </a:extLst>
          </p:cNvPr>
          <p:cNvSpPr txBox="1"/>
          <p:nvPr/>
        </p:nvSpPr>
        <p:spPr>
          <a:xfrm>
            <a:off x="1966912" y="5645150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5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2E6F-04B4-F1EB-4F3C-505400BA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384E0-6F35-C9F2-7D32-A101EFB7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 Ultrasonic Sensor: The ultrasonic sensor is used to measure distances by emitting sound pulses and calculating the time delay of the reflected waves.</a:t>
            </a:r>
          </a:p>
          <a:p>
            <a:pPr marL="0" indent="0">
              <a:buNone/>
            </a:pPr>
            <a:r>
              <a:rPr lang="en-US" dirty="0"/>
              <a:t>2. Micro-Servo Motor: The micro-servo motor rotates the sensor across an angle of 180°, allowing the system to cover a range of directions.</a:t>
            </a:r>
          </a:p>
          <a:p>
            <a:pPr marL="0" indent="0">
              <a:buNone/>
            </a:pPr>
            <a:r>
              <a:rPr lang="en-US" dirty="0"/>
              <a:t>3. Breadboard and Mounting Accessories: Breadboard facilitates easy prototyping, while zip ties and tape are used to secure the sensor to the servomotor and the assembly to the breadboard.</a:t>
            </a:r>
          </a:p>
          <a:p>
            <a:pPr marL="0" indent="0">
              <a:buNone/>
            </a:pPr>
            <a:r>
              <a:rPr lang="en-US" dirty="0"/>
              <a:t>4. Microcontroller (Arduino): The Arduino board is used as the main microcontroller to drive the servomotor and to process the ultrasonic sensor’s readings.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4970F-6FCF-BAE6-21D3-68F416109D44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9089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2B9F-638A-8FDF-5813-E73E9BAB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20A0-392F-DEBA-19BA-F6D9ADC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Arduino is programmed using Arduino IDE.</a:t>
            </a:r>
          </a:p>
          <a:p>
            <a:r>
              <a:rPr lang="en-US" dirty="0"/>
              <a:t>The code begins by testing the servo motor for accurate position control.</a:t>
            </a:r>
          </a:p>
          <a:p>
            <a:r>
              <a:rPr lang="en-US" dirty="0"/>
              <a:t>The readings from the ultrasonic sensor are taken while sweeping across angles.</a:t>
            </a:r>
          </a:p>
          <a:p>
            <a:r>
              <a:rPr lang="en-US" dirty="0"/>
              <a:t>The Arduino code handles the PWM signals and distance calculations.</a:t>
            </a:r>
          </a:p>
          <a:p>
            <a:r>
              <a:rPr lang="en-US" dirty="0"/>
              <a:t>Processing IDE is used to create a real-time radar interface for visualizing detected objects.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202C7-4402-8BEB-84E7-9F399B176E94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7896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5388-3D33-7330-1524-D1C35FFE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505B-5425-0BC6-7FBA-8FB672B1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Ultrasonic sensors are used in various applications like container depth detection, home automation, and other fields.</a:t>
            </a:r>
          </a:p>
          <a:p>
            <a:r>
              <a:rPr lang="en-US" sz="2400" dirty="0"/>
              <a:t>For our project, it detects and highlights objects within its scanning range.</a:t>
            </a:r>
          </a:p>
          <a:p>
            <a:r>
              <a:rPr lang="en-US" sz="2400" dirty="0"/>
              <a:t>It is useful for detecting unseen obstacles – simulating a simplified military radar system.</a:t>
            </a:r>
          </a:p>
          <a:p>
            <a:r>
              <a:rPr lang="en-US" sz="2400" dirty="0"/>
              <a:t>The sensor emits ultrasonic waves, which reflect off objects and return to the sensor.</a:t>
            </a:r>
          </a:p>
          <a:p>
            <a:r>
              <a:rPr lang="en-US" sz="2400" dirty="0"/>
              <a:t>The distance is calculated using d = (340 m/s * t) / 2, where t is the time measured.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69E12-4C74-5D26-6362-B7228C48BF73}"/>
              </a:ext>
            </a:extLst>
          </p:cNvPr>
          <p:cNvSpPr txBox="1"/>
          <p:nvPr/>
        </p:nvSpPr>
        <p:spPr>
          <a:xfrm>
            <a:off x="11353800" y="6450114"/>
            <a:ext cx="7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2997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2730</Words>
  <Application>Microsoft Office PowerPoint</Application>
  <PresentationFormat>Widescreen</PresentationFormat>
  <Paragraphs>340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SimSun</vt:lpstr>
      <vt:lpstr>Aptos</vt:lpstr>
      <vt:lpstr>Aptos Display</vt:lpstr>
      <vt:lpstr>Arial</vt:lpstr>
      <vt:lpstr>Calibri</vt:lpstr>
      <vt:lpstr>Cascadia Code</vt:lpstr>
      <vt:lpstr>Cascadia Mono SemiBold</vt:lpstr>
      <vt:lpstr>Symbol</vt:lpstr>
      <vt:lpstr>Times New Roman</vt:lpstr>
      <vt:lpstr>Wingdings</vt:lpstr>
      <vt:lpstr>Office Theme</vt:lpstr>
      <vt:lpstr>Ultrasonic Sensor-Based Radar System</vt:lpstr>
      <vt:lpstr>Mission and Vision</vt:lpstr>
      <vt:lpstr>Abstract</vt:lpstr>
      <vt:lpstr>Introduction</vt:lpstr>
      <vt:lpstr>Project Flowchart</vt:lpstr>
      <vt:lpstr>System Description, Methodology and Usability</vt:lpstr>
      <vt:lpstr>Hardware Components</vt:lpstr>
      <vt:lpstr>Software and Control</vt:lpstr>
      <vt:lpstr>Project Usability</vt:lpstr>
      <vt:lpstr>Circuit Design</vt:lpstr>
      <vt:lpstr>PowerPoint Presentation</vt:lpstr>
      <vt:lpstr>PowerPoint Presentation</vt:lpstr>
      <vt:lpstr>PowerPoint Presentation</vt:lpstr>
      <vt:lpstr>Assembly Process</vt:lpstr>
      <vt:lpstr>Servo Motor Testing</vt:lpstr>
      <vt:lpstr>PowerPoint Presentation</vt:lpstr>
      <vt:lpstr>PowerPoint Presentation</vt:lpstr>
      <vt:lpstr>Sensor Mounting</vt:lpstr>
      <vt:lpstr>PowerPoint Presentation</vt:lpstr>
      <vt:lpstr>Wiring Process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 Carlos González López</dc:creator>
  <cp:lastModifiedBy>JEAN A MIRANDA VARGAS</cp:lastModifiedBy>
  <cp:revision>48</cp:revision>
  <dcterms:created xsi:type="dcterms:W3CDTF">2025-04-23T17:01:30Z</dcterms:created>
  <dcterms:modified xsi:type="dcterms:W3CDTF">2025-05-07T16:39:22Z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623a7f-4aec-4980-abf7-42194908fdf7_Enabled">
    <vt:lpwstr>true</vt:lpwstr>
  </property>
  <property fmtid="{D5CDD505-2E9C-101B-9397-08002B2CF9AE}" pid="3" name="MSIP_Label_e8623a7f-4aec-4980-abf7-42194908fdf7_SetDate">
    <vt:lpwstr>2025-04-25T15:58:21Z</vt:lpwstr>
  </property>
  <property fmtid="{D5CDD505-2E9C-101B-9397-08002B2CF9AE}" pid="4" name="MSIP_Label_e8623a7f-4aec-4980-abf7-42194908fdf7_Method">
    <vt:lpwstr>Privileged</vt:lpwstr>
  </property>
  <property fmtid="{D5CDD505-2E9C-101B-9397-08002B2CF9AE}" pid="5" name="MSIP_Label_e8623a7f-4aec-4980-abf7-42194908fdf7_Name">
    <vt:lpwstr>e8623a7f-4aec-4980-abf7-42194908fdf7</vt:lpwstr>
  </property>
  <property fmtid="{D5CDD505-2E9C-101B-9397-08002B2CF9AE}" pid="6" name="MSIP_Label_e8623a7f-4aec-4980-abf7-42194908fdf7_SiteId">
    <vt:lpwstr>c82f2d55-67d0-4a4a-8820-2f84a18c1cdd</vt:lpwstr>
  </property>
  <property fmtid="{D5CDD505-2E9C-101B-9397-08002B2CF9AE}" pid="7" name="MSIP_Label_e8623a7f-4aec-4980-abf7-42194908fdf7_ActionId">
    <vt:lpwstr>2e222688-ada3-4f04-8fd9-44554638ffdf</vt:lpwstr>
  </property>
  <property fmtid="{D5CDD505-2E9C-101B-9397-08002B2CF9AE}" pid="8" name="MSIP_Label_e8623a7f-4aec-4980-abf7-42194908fdf7_ContentBits">
    <vt:lpwstr>0</vt:lpwstr>
  </property>
  <property fmtid="{D5CDD505-2E9C-101B-9397-08002B2CF9AE}" pid="9" name="MSIP_Label_e8623a7f-4aec-4980-abf7-42194908fdf7_Tag">
    <vt:lpwstr>10, 0, 1, 1</vt:lpwstr>
  </property>
</Properties>
</file>